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PT Sans Narrow" panose="020B0506020203020204" pitchFamily="34" charset="7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8bd5ab0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38bd5ab0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39bb27581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339bb27581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338bd5ab0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338bd5ab00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339bb27581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339bb27581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39bb27581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39bb27581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39bb27581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39bb27581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38bd5ab0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38bd5ab0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339bb27581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339bb27581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38bd5ab0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38bd5ab0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338bd5ab0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338bd5ab0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338bd5ab0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338bd5ab0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339bb27581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339bb27581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38bd5ab0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38bd5ab0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38bd5ab0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38bd5ab0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339bb27581_3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339bb27581_3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ralkorkmaz95/HRI_SemesterProject_2022Spring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 Turn-Taking Based Number Guessing Game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Meral Kuyucu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İlknur Çelik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DE2BAE-0386-FB22-9F03-D8D826ECA666}"/>
              </a:ext>
            </a:extLst>
          </p:cNvPr>
          <p:cNvSpPr/>
          <p:nvPr/>
        </p:nvSpPr>
        <p:spPr>
          <a:xfrm>
            <a:off x="1572370" y="4449041"/>
            <a:ext cx="59992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TR" dirty="0">
                <a:hlinkClick r:id="rId3"/>
              </a:rPr>
              <a:t>https://github.com/meralkorkmaz95/HRI_SemesterProject_2022Spring.git</a:t>
            </a:r>
            <a:endParaRPr lang="en-T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uess The Number NAO.mov" descr="Guess The Number NAO.mov">
            <a:hlinkClick r:id="" action="ppaction://media"/>
            <a:extLst>
              <a:ext uri="{FF2B5EF4-FFF2-40B4-BE49-F238E27FC236}">
                <a16:creationId xmlns:a16="http://schemas.microsoft.com/office/drawing/2014/main" id="{3EEB603B-A8ED-3208-7A97-0ABA6BC25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285750"/>
            <a:ext cx="812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Evaluation and Discussion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Physical Proximity:</a:t>
            </a:r>
            <a:r>
              <a:rPr lang="tr"/>
              <a:t> Proximate Colocated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Structure of Group:</a:t>
            </a:r>
            <a:r>
              <a:rPr lang="tr"/>
              <a:t> Human-Robot Individual Interaction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Nature of Task:</a:t>
            </a:r>
            <a:r>
              <a:rPr lang="tr"/>
              <a:t> Social Oriented / Edutainment Task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Duration of Interaction:</a:t>
            </a:r>
            <a:r>
              <a:rPr lang="tr"/>
              <a:t> Repeated Relatively Long Interaction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Information Exchange:</a:t>
            </a:r>
            <a:r>
              <a:rPr lang="tr"/>
              <a:t> Speech &amp; Gestures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Motivation for Interaction:</a:t>
            </a:r>
            <a:r>
              <a:rPr lang="tr"/>
              <a:t> Spontaneous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Autonomy Level:</a:t>
            </a:r>
            <a:r>
              <a:rPr lang="tr"/>
              <a:t> Peer-to-Peer Collaboration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Embodiment:</a:t>
            </a:r>
            <a:r>
              <a:rPr lang="tr"/>
              <a:t> Anthropomorphic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 b="1"/>
              <a:t>Affordances:</a:t>
            </a:r>
            <a:r>
              <a:rPr lang="tr"/>
              <a:t> Moving, Socializing</a:t>
            </a:r>
            <a:endParaRPr sz="1400"/>
          </a:p>
        </p:txBody>
      </p:sp>
      <p:sp>
        <p:nvSpPr>
          <p:cNvPr id="156" name="Google Shape;15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Evaluation in Terms of HRI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37474">
            <a:off x="6215625" y="33125"/>
            <a:ext cx="3385525" cy="239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Challenges</a:t>
            </a: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Simulator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Operating System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No Software Support for M1 Machines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Speech Recognition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Busy Waiting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Motion Detection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Translation of Choregraphe Motion files to Webots Motion Files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825" y="350450"/>
            <a:ext cx="2119475" cy="21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Future Work</a:t>
            </a:r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Implementation Outside of Simulator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Fool-Proof Speech Recognition	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Non-Numerical Inputs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More Forms of Interaction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Visual - Finger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Visual - Written Inputs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Switching Roles in Gameplay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Robot Guesses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4925150" y="619850"/>
            <a:ext cx="3966700" cy="39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Conclusions</a:t>
            </a:r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Peer-to-Peer Guess the Number Game w/ NAO Robot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Supports Mathematical Abilities of Children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Supports Social Skills of Children (Turn-Taking)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Implemented w/ Python, Webots, and Choregraphe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990225" y="2849900"/>
            <a:ext cx="3153775" cy="22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1999500" y="2218050"/>
            <a:ext cx="51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THANK YOU FOR LISTENING!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Preliminaries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INTRODUCTION</a:t>
            </a: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body" idx="1"/>
          </p:nvPr>
        </p:nvSpPr>
        <p:spPr>
          <a:xfrm>
            <a:off x="311700" y="1220100"/>
            <a:ext cx="8520600" cy="33027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tr" sz="1400">
                <a:solidFill>
                  <a:srgbClr val="000000"/>
                </a:solidFill>
                <a:highlight>
                  <a:srgbClr val="FFFFFF"/>
                </a:highlight>
              </a:rPr>
              <a:t>“Guess the Number” is a human-robot interactive game designed to support the development of mathematical abilities of children in the developmental age.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  <a:p>
            <a:pPr marL="914400" lvl="0" indent="-3175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tr" sz="1400">
                <a:solidFill>
                  <a:srgbClr val="000000"/>
                </a:solidFill>
              </a:rPr>
              <a:t>Humanoid NAO Robot</a:t>
            </a:r>
            <a:endParaRPr sz="1400">
              <a:solidFill>
                <a:srgbClr val="000000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tr" sz="1400">
                <a:solidFill>
                  <a:srgbClr val="000000"/>
                </a:solidFill>
              </a:rPr>
              <a:t>Turn-Taking </a:t>
            </a:r>
            <a:endParaRPr sz="1400">
              <a:solidFill>
                <a:srgbClr val="000000"/>
              </a:solidFill>
            </a:endParaRPr>
          </a:p>
          <a:p>
            <a:pPr marL="9144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tr" sz="1400">
                <a:solidFill>
                  <a:srgbClr val="000000"/>
                </a:solidFill>
              </a:rPr>
              <a:t>Physical and Verbal Communication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43375"/>
            <a:ext cx="3153775" cy="22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TECHNOLOGIES</a:t>
            </a: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Python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Webots Simulator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Google Speech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Socket Programming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Choregraphe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000" y="445025"/>
            <a:ext cx="1469575" cy="14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0225" y="28774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8075" y="2182413"/>
            <a:ext cx="1102326" cy="110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GAME LOOP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975" y="2807575"/>
            <a:ext cx="1403301" cy="14033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2942975" y="4260225"/>
            <a:ext cx="1641300" cy="739800"/>
          </a:xfrm>
          <a:prstGeom prst="wedgeEllipseCallout">
            <a:avLst>
              <a:gd name="adj1" fmla="val -4659"/>
              <a:gd name="adj2" fmla="val -65261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b="1"/>
              <a:t>Goal:</a:t>
            </a:r>
            <a:r>
              <a:rPr lang="tr"/>
              <a:t> Random Number</a:t>
            </a:r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5175" y="3750012"/>
            <a:ext cx="558550" cy="5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96" y="1198823"/>
            <a:ext cx="1847953" cy="9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2942925" y="1032900"/>
            <a:ext cx="1403400" cy="13212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Speech Solutions Server</a:t>
            </a:r>
            <a:endParaRPr/>
          </a:p>
        </p:txBody>
      </p:sp>
      <p:cxnSp>
        <p:nvCxnSpPr>
          <p:cNvPr id="99" name="Google Shape;99;p17"/>
          <p:cNvCxnSpPr>
            <a:stCxn id="94" idx="0"/>
            <a:endCxn id="98" idx="4"/>
          </p:cNvCxnSpPr>
          <p:nvPr/>
        </p:nvCxnSpPr>
        <p:spPr>
          <a:xfrm rot="10800000">
            <a:off x="3644626" y="2353975"/>
            <a:ext cx="0" cy="453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0" name="Google Shape;100;p17"/>
          <p:cNvCxnSpPr>
            <a:stCxn id="97" idx="3"/>
            <a:endCxn id="98" idx="2"/>
          </p:cNvCxnSpPr>
          <p:nvPr/>
        </p:nvCxnSpPr>
        <p:spPr>
          <a:xfrm>
            <a:off x="2101850" y="1683560"/>
            <a:ext cx="841200" cy="9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" name="Google Shape;101;p17"/>
          <p:cNvSpPr/>
          <p:nvPr/>
        </p:nvSpPr>
        <p:spPr>
          <a:xfrm>
            <a:off x="311700" y="2125175"/>
            <a:ext cx="1167300" cy="612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Voice Input</a:t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4753000" y="2807525"/>
            <a:ext cx="1403400" cy="1403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D0E0E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Comparison Mechanism</a:t>
            </a:r>
            <a:endParaRPr/>
          </a:p>
        </p:txBody>
      </p:sp>
      <p:cxnSp>
        <p:nvCxnSpPr>
          <p:cNvPr id="103" name="Google Shape;103;p17"/>
          <p:cNvCxnSpPr>
            <a:stCxn id="94" idx="3"/>
            <a:endCxn id="102" idx="2"/>
          </p:cNvCxnSpPr>
          <p:nvPr/>
        </p:nvCxnSpPr>
        <p:spPr>
          <a:xfrm>
            <a:off x="4346276" y="3509226"/>
            <a:ext cx="4068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7"/>
          <p:cNvCxnSpPr>
            <a:stCxn id="102" idx="0"/>
          </p:cNvCxnSpPr>
          <p:nvPr/>
        </p:nvCxnSpPr>
        <p:spPr>
          <a:xfrm>
            <a:off x="6156400" y="3509225"/>
            <a:ext cx="698700" cy="4116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7"/>
          <p:cNvCxnSpPr>
            <a:stCxn id="102" idx="0"/>
          </p:cNvCxnSpPr>
          <p:nvPr/>
        </p:nvCxnSpPr>
        <p:spPr>
          <a:xfrm rot="10800000" flipH="1">
            <a:off x="6156400" y="3504725"/>
            <a:ext cx="7218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7"/>
          <p:cNvSpPr/>
          <p:nvPr/>
        </p:nvSpPr>
        <p:spPr>
          <a:xfrm>
            <a:off x="6616575" y="2872500"/>
            <a:ext cx="1514100" cy="3351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Guess &gt; Goal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616575" y="3311250"/>
            <a:ext cx="1514100" cy="3351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Guess &lt; Goal</a:t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6616575" y="3749988"/>
            <a:ext cx="1514100" cy="335100"/>
          </a:xfrm>
          <a:prstGeom prst="rect">
            <a:avLst/>
          </a:prstGeom>
          <a:solidFill>
            <a:srgbClr val="EAD1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Guess = Goal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9325" y="392125"/>
            <a:ext cx="721800" cy="7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6940225" y="-8075"/>
            <a:ext cx="140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Open Sans"/>
                <a:ea typeface="Open Sans"/>
                <a:cs typeface="Open Sans"/>
                <a:sym typeface="Open Sans"/>
              </a:rPr>
              <a:t>Choregraphe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7170875" y="1198825"/>
            <a:ext cx="698700" cy="705000"/>
          </a:xfrm>
          <a:prstGeom prst="foldedCorner">
            <a:avLst>
              <a:gd name="adj" fmla="val 16667"/>
            </a:avLst>
          </a:prstGeom>
          <a:solidFill>
            <a:srgbClr val="E6B8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Motion files</a:t>
            </a:r>
            <a:endParaRPr sz="1200"/>
          </a:p>
        </p:txBody>
      </p:sp>
      <p:cxnSp>
        <p:nvCxnSpPr>
          <p:cNvPr id="112" name="Google Shape;112;p17"/>
          <p:cNvCxnSpPr>
            <a:stCxn id="102" idx="0"/>
          </p:cNvCxnSpPr>
          <p:nvPr/>
        </p:nvCxnSpPr>
        <p:spPr>
          <a:xfrm rot="10800000" flipH="1">
            <a:off x="6156400" y="3065525"/>
            <a:ext cx="460200" cy="443700"/>
          </a:xfrm>
          <a:prstGeom prst="curvedConnector3">
            <a:avLst>
              <a:gd name="adj1" fmla="val 5000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7"/>
          <p:cNvSpPr/>
          <p:nvPr/>
        </p:nvSpPr>
        <p:spPr>
          <a:xfrm>
            <a:off x="8234375" y="3294963"/>
            <a:ext cx="698700" cy="33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Up</a:t>
            </a:r>
            <a:endParaRPr sz="1200"/>
          </a:p>
        </p:txBody>
      </p:sp>
      <p:sp>
        <p:nvSpPr>
          <p:cNvPr id="114" name="Google Shape;114;p17"/>
          <p:cNvSpPr/>
          <p:nvPr/>
        </p:nvSpPr>
        <p:spPr>
          <a:xfrm>
            <a:off x="8245925" y="2872500"/>
            <a:ext cx="675600" cy="33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Down</a:t>
            </a:r>
            <a:endParaRPr sz="1200"/>
          </a:p>
        </p:txBody>
      </p:sp>
      <p:sp>
        <p:nvSpPr>
          <p:cNvPr id="115" name="Google Shape;115;p17"/>
          <p:cNvSpPr/>
          <p:nvPr/>
        </p:nvSpPr>
        <p:spPr>
          <a:xfrm>
            <a:off x="8257475" y="3717450"/>
            <a:ext cx="675600" cy="33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Dance</a:t>
            </a:r>
            <a:endParaRPr sz="1200"/>
          </a:p>
        </p:txBody>
      </p:sp>
      <p:cxnSp>
        <p:nvCxnSpPr>
          <p:cNvPr id="116" name="Google Shape;116;p17"/>
          <p:cNvCxnSpPr>
            <a:stCxn id="111" idx="3"/>
            <a:endCxn id="114" idx="0"/>
          </p:cNvCxnSpPr>
          <p:nvPr/>
        </p:nvCxnSpPr>
        <p:spPr>
          <a:xfrm>
            <a:off x="7869575" y="1551325"/>
            <a:ext cx="714300" cy="13212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Implementation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Incorporation of Speech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Lack of Webots Speech Support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Proposed Solution: Speech Processing in the Cloud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Google Speech API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Connect to Common Host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Speech to Text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Text to Speech</a:t>
            </a:r>
            <a:endParaRPr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175" y="1393550"/>
            <a:ext cx="2356400" cy="2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Preparing and Interfacing the Motions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Motion Extraction via Choregraphe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Record Joint Angles at Timestamps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Manual Manipulation of Robot Joints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tr"/>
              <a:t>Export Python File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tr"/>
              <a:t>Times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tr"/>
              <a:t>Names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tr"/>
              <a:t>Keys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Webots Motion Files Extracted From Choregraphe Python File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tr"/>
              <a:t>Motions Performed in Webots Simulator 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125" y="1152427"/>
            <a:ext cx="3225875" cy="23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DEMO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319</Words>
  <Application>Microsoft Macintosh PowerPoint</Application>
  <PresentationFormat>On-screen Show (16:9)</PresentationFormat>
  <Paragraphs>90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Open Sans</vt:lpstr>
      <vt:lpstr>PT Sans Narrow</vt:lpstr>
      <vt:lpstr>Arial</vt:lpstr>
      <vt:lpstr>Tropic</vt:lpstr>
      <vt:lpstr>A Turn-Taking Based Number Guessing Game</vt:lpstr>
      <vt:lpstr>Preliminaries</vt:lpstr>
      <vt:lpstr>INTRODUCTION</vt:lpstr>
      <vt:lpstr>TECHNOLOGIES</vt:lpstr>
      <vt:lpstr>GAME LOOP</vt:lpstr>
      <vt:lpstr>Implementation</vt:lpstr>
      <vt:lpstr>Incorporation of Speech</vt:lpstr>
      <vt:lpstr>Preparing and Interfacing the Motions</vt:lpstr>
      <vt:lpstr>DEMO</vt:lpstr>
      <vt:lpstr>PowerPoint Presentation</vt:lpstr>
      <vt:lpstr>Evaluation and Discussion</vt:lpstr>
      <vt:lpstr>Evaluation in Terms of HRI</vt:lpstr>
      <vt:lpstr>Challenges</vt:lpstr>
      <vt:lpstr>Future Work</vt:lpstr>
      <vt:lpstr>Conclusions</vt:lpstr>
      <vt:lpstr>THANK YOU FOR LISTENING!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Turn-Taking Based Number Guessing Game</dc:title>
  <cp:lastModifiedBy>Meral Korkmaz</cp:lastModifiedBy>
  <cp:revision>2</cp:revision>
  <dcterms:modified xsi:type="dcterms:W3CDTF">2022-06-10T14:30:00Z</dcterms:modified>
</cp:coreProperties>
</file>